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62" r:id="rId10"/>
    <p:sldId id="298" r:id="rId11"/>
    <p:sldId id="264" r:id="rId12"/>
    <p:sldId id="278" r:id="rId13"/>
    <p:sldId id="268" r:id="rId14"/>
    <p:sldId id="285" r:id="rId15"/>
    <p:sldId id="270" r:id="rId16"/>
    <p:sldId id="287" r:id="rId17"/>
    <p:sldId id="288" r:id="rId18"/>
    <p:sldId id="289" r:id="rId19"/>
    <p:sldId id="290" r:id="rId20"/>
    <p:sldId id="294" r:id="rId21"/>
    <p:sldId id="295" r:id="rId22"/>
    <p:sldId id="291" r:id="rId23"/>
    <p:sldId id="292" r:id="rId24"/>
    <p:sldId id="284" r:id="rId25"/>
    <p:sldId id="293" r:id="rId26"/>
    <p:sldId id="296" r:id="rId27"/>
    <p:sldId id="297" r:id="rId28"/>
    <p:sldId id="275" r:id="rId29"/>
    <p:sldId id="286" r:id="rId30"/>
    <p:sldId id="277" r:id="rId31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595" autoAdjust="0"/>
  </p:normalViewPr>
  <p:slideViewPr>
    <p:cSldViewPr>
      <p:cViewPr>
        <p:scale>
          <a:sx n="89" d="100"/>
          <a:sy n="89" d="100"/>
        </p:scale>
        <p:origin x="-1434" y="-52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137" y="0"/>
            <a:ext cx="916013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3438301" y="666750"/>
            <a:ext cx="5678805" cy="1542217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r>
              <a:rPr sz="2800" b="1" spc="-165" dirty="0">
                <a:solidFill>
                  <a:schemeClr val="bg1"/>
                </a:solidFill>
                <a:latin typeface="Georgia"/>
                <a:cs typeface="Georgia"/>
              </a:rPr>
              <a:t>РОДИТЕЛЬСКОЕ </a:t>
            </a:r>
            <a:r>
              <a:rPr lang="ru-RU" sz="2800" b="1" spc="-165" dirty="0" smtClean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СОБРАНИЕ</a:t>
            </a:r>
            <a:r>
              <a:rPr lang="ru-RU"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  ПО ТЕМЕ</a:t>
            </a:r>
            <a:endParaRPr sz="2800" dirty="0">
              <a:solidFill>
                <a:schemeClr val="bg1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4000" b="1" spc="-575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4000" b="1" spc="-50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4000" b="1" spc="-225" smtClean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4</a:t>
            </a:r>
            <a:r>
              <a:rPr sz="4000" b="1" spc="-225" smtClean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4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4" t="29287" r="29557" b="21929"/>
          <a:stretch/>
        </p:blipFill>
        <p:spPr bwMode="auto">
          <a:xfrm>
            <a:off x="533400" y="866858"/>
            <a:ext cx="8001000" cy="424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4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spc="-21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spc="-15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500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352550"/>
            <a:ext cx="8229600" cy="3276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9:00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предъявлении паспорта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Начало первой части инструктажа в 9.50 начало второй части в 10:00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Опоздавшим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участникам повторно инструктаж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71" t="29286" r="45653" b="31718"/>
          <a:stretch/>
        </p:blipFill>
        <p:spPr bwMode="auto">
          <a:xfrm>
            <a:off x="5525137" y="1120288"/>
            <a:ext cx="3076057" cy="373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4233" y="974344"/>
            <a:ext cx="4632960" cy="4054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Участникам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ЗАПРЕЩАЕТСЯ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свободно перемещаться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ППЭ,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разговаривать друг с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другом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запрещено иметь при себе: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связи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фото-, аудио-, видеоаппаратуру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Справочные материалы, письменные заметки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средства хранения и передачи информации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121657"/>
            <a:ext cx="8229600" cy="34312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14300"/>
            <a:r>
              <a:rPr lang="en-US" sz="2200" dirty="0" smtClean="0"/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14300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или капиллярная ручка с чернилами черного цвета;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б) документ, удостоверяющий личность;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в) средства обучения и воспитания;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г) лекарства и питание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д) специальные технические средства (для лиц, указанных в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пункте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53 настоящего Порядка)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24815" y="1428750"/>
            <a:ext cx="8229600" cy="3181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Информирование</a:t>
            </a:r>
            <a:r>
              <a:rPr lang="ru-RU" sz="3200" dirty="0" smtClean="0"/>
              <a:t> участников экзамена за </a:t>
            </a:r>
            <a:r>
              <a:rPr lang="ru-RU" sz="3200" b="1" dirty="0" smtClean="0"/>
              <a:t>30 и за 5 минут </a:t>
            </a:r>
            <a:r>
              <a:rPr lang="ru-RU" sz="3200" dirty="0" smtClean="0"/>
              <a:t>до окончания экзамена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По истечении времени </a:t>
            </a:r>
            <a:r>
              <a:rPr lang="ru-RU" sz="3200" dirty="0" smtClean="0"/>
              <a:t>экзамена необходимо положить ручку на стол и </a:t>
            </a:r>
            <a:r>
              <a:rPr lang="ru-RU" sz="3200" b="1" dirty="0" smtClean="0"/>
              <a:t>прекратить выполнение экзаменационной работы</a:t>
            </a:r>
            <a:endParaRPr lang="ru-RU" sz="32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Обучающиеся с ОВЗ (при предъявлении копии рекомендаций ПМПК</a:t>
            </a:r>
            <a:r>
              <a:rPr lang="ru-RU" sz="2400" dirty="0"/>
              <a:t>), обучающиеся - дети-инвалиды и инвалиды (при предъявлении оригинала или заверенной копии справки, подтверждающей инвалидность) при сдаче </a:t>
            </a:r>
            <a:r>
              <a:rPr lang="ru-RU" sz="2400" dirty="0" smtClean="0"/>
              <a:t>ГИА-9 году </a:t>
            </a:r>
            <a:r>
              <a:rPr lang="ru-RU" sz="2400" dirty="0"/>
              <a:t>имеют </a:t>
            </a:r>
            <a:r>
              <a:rPr lang="ru-RU" sz="2400" dirty="0" smtClean="0"/>
              <a:t>право </a:t>
            </a:r>
            <a:r>
              <a:rPr lang="ru-RU" sz="2400" dirty="0"/>
              <a:t>на увеличение продолжительности экзамена на 1,5 </a:t>
            </a:r>
            <a:r>
              <a:rPr lang="ru-RU" sz="2400" dirty="0" smtClean="0"/>
              <a:t>часа, </a:t>
            </a:r>
            <a:r>
              <a:rPr lang="ru-RU" sz="2400" dirty="0"/>
              <a:t>создание </a:t>
            </a:r>
            <a:r>
              <a:rPr lang="ru-RU" sz="2400" dirty="0" smtClean="0"/>
              <a:t>специальных </a:t>
            </a:r>
            <a:r>
              <a:rPr lang="ru-RU" sz="2400" dirty="0"/>
              <a:t>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6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1131824" y="1126617"/>
            <a:ext cx="18078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latin typeface="Microsoft Sans Serif"/>
                <a:cs typeface="Microsoft Sans Serif"/>
              </a:rPr>
              <a:t>СПРАВКА</a:t>
            </a:r>
            <a:endParaRPr sz="1800" dirty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об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установлении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инвалидности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857250" y="2313559"/>
            <a:ext cx="2357755" cy="2214245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4937252" y="1197863"/>
            <a:ext cx="2557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Microsoft Sans Serif"/>
                <a:cs typeface="Microsoft Sans Serif"/>
              </a:rPr>
              <a:t>ЗАКЛЮЧЕНИЕ</a:t>
            </a:r>
            <a:r>
              <a:rPr sz="1800" spc="445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ЦПМПК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2126" y="1956308"/>
            <a:ext cx="1571625" cy="2428875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7009256" y="2414397"/>
            <a:ext cx="17481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3750"/>
              <a:buFont typeface="Wingdings"/>
              <a:buChar char=""/>
              <a:tabLst>
                <a:tab pos="174625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специальные </a:t>
            </a:r>
            <a:r>
              <a:rPr sz="1600" spc="-5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ре</a:t>
            </a:r>
            <a:r>
              <a:rPr sz="1600" spc="-30" dirty="0">
                <a:latin typeface="Microsoft Sans Serif"/>
                <a:cs typeface="Microsoft Sans Serif"/>
              </a:rPr>
              <a:t>ком</a:t>
            </a:r>
            <a:r>
              <a:rPr sz="1600" spc="-10" dirty="0">
                <a:latin typeface="Microsoft Sans Serif"/>
                <a:cs typeface="Microsoft Sans Serif"/>
              </a:rPr>
              <a:t>ендо</a:t>
            </a:r>
            <a:r>
              <a:rPr sz="1600" spc="-15" dirty="0">
                <a:latin typeface="Microsoft Sans Serif"/>
                <a:cs typeface="Microsoft Sans Serif"/>
              </a:rPr>
              <a:t>ван</a:t>
            </a:r>
            <a:r>
              <a:rPr sz="1600" spc="-20" dirty="0">
                <a:latin typeface="Microsoft Sans Serif"/>
                <a:cs typeface="Microsoft Sans Serif"/>
              </a:rPr>
              <a:t>н</a:t>
            </a:r>
            <a:r>
              <a:rPr sz="1600" spc="-5" dirty="0">
                <a:latin typeface="Microsoft Sans Serif"/>
                <a:cs typeface="Microsoft Sans Serif"/>
              </a:rPr>
              <a:t>ые  </a:t>
            </a:r>
            <a:r>
              <a:rPr sz="1600" spc="-35" dirty="0">
                <a:latin typeface="Microsoft Sans Serif"/>
                <a:cs typeface="Microsoft Sans Serif"/>
              </a:rPr>
              <a:t>ЦПМПК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835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Удаление с экзамена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Лица, </a:t>
            </a:r>
            <a:r>
              <a:rPr lang="ru-RU" sz="3200" b="1" dirty="0" smtClean="0"/>
              <a:t>допустившие нарушение Порядка</a:t>
            </a:r>
            <a:r>
              <a:rPr lang="ru-RU" sz="3200" dirty="0" smtClean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Досрочное завершение</a:t>
            </a:r>
            <a:endParaRPr sz="37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9751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tx1"/>
                </a:solidFill>
              </a:rPr>
              <a:t>В случае если участник </a:t>
            </a:r>
            <a:r>
              <a:rPr lang="ru-RU" sz="2800" b="1" dirty="0" smtClean="0">
                <a:solidFill>
                  <a:schemeClr val="tx1"/>
                </a:solidFill>
              </a:rPr>
              <a:t>по состоянию здоровья</a:t>
            </a:r>
            <a:r>
              <a:rPr lang="ru-RU" sz="2800" dirty="0" smtClean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sz="2800" b="1" dirty="0" smtClean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sz="2800" dirty="0" smtClean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sz="2800" u="sng" dirty="0" smtClean="0">
                <a:solidFill>
                  <a:schemeClr val="tx1"/>
                </a:solidFill>
              </a:rPr>
              <a:t>При согласии участника </a:t>
            </a:r>
            <a:r>
              <a:rPr lang="ru-RU" sz="2800" dirty="0" smtClean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68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</a:t>
            </a:r>
            <a:r>
              <a:rPr lang="ru-RU" sz="2400" b="1" i="1" u="heavy" spc="16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4</a:t>
            </a:r>
            <a:r>
              <a:rPr sz="2400" b="1" i="1" u="heavy" spc="16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sz="2400" b="1" i="1" u="heavy" spc="16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sz="2400" b="1" i="1" u="heavy" spc="16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sz="2400" b="1" i="1" u="heavy" spc="16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sz="2400" b="1" i="1" u="heavy" spc="16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21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232</a:t>
            </a:r>
            <a:r>
              <a:rPr sz="2400" b="1" i="1" u="heavy" spc="21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/15</a:t>
            </a:r>
            <a:r>
              <a:rPr lang="ru-RU"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1</a:t>
            </a:r>
            <a:r>
              <a:rPr sz="2400" b="1" i="1" u="heavy" spc="21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 dirty="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 dirty="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 dirty="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i="1" u="heavy" spc="75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sz="2400" b="1" i="1" u="heavy" spc="75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sz="2400" b="1" i="1" u="heavy" spc="7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 dirty="0">
              <a:latin typeface="Trebuchet MS"/>
              <a:cs typeface="Trebuchet MS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8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учебный план </a:t>
            </a:r>
            <a:r>
              <a:rPr lang="ru-RU" sz="2800" b="1" spc="-5" dirty="0" smtClean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800" b="1" spc="-50" dirty="0" smtClean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 err="1" smtClean="0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800" b="1" spc="-45" dirty="0" smtClean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 err="1" smtClean="0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800" b="1" spc="-35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35" dirty="0" err="1" smtClean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r>
              <a:rPr sz="2800" b="1" spc="-5" smtClean="0">
                <a:solidFill>
                  <a:srgbClr val="C00000"/>
                </a:solidFill>
                <a:latin typeface="Georgia"/>
                <a:cs typeface="Georgia"/>
              </a:rPr>
              <a:t>ние</a:t>
            </a:r>
            <a:endParaRPr sz="28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spc="-14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Апелляции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4101" y="1182090"/>
            <a:ext cx="6197412" cy="364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680720" y="1200150"/>
            <a:ext cx="793051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ОГЭ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12700" marR="635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8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1169925"/>
            <a:ext cx="190500" cy="192024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2705990"/>
            <a:ext cx="190500" cy="19202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850493" y="1047750"/>
            <a:ext cx="7859395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sz="2400" dirty="0">
              <a:latin typeface="Cambria"/>
              <a:cs typeface="Cambria"/>
            </a:endParaRPr>
          </a:p>
          <a:p>
            <a:pPr marL="12700" marR="191135">
              <a:lnSpc>
                <a:spcPct val="100000"/>
              </a:lnSpc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sz="2400" b="1" spc="-50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sz="2400" b="1" spc="-4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18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sz="2400" b="1" spc="18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sz="2400" b="1" spc="1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sz="2400" b="1" spc="20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850493" y="3681857"/>
            <a:ext cx="42792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60245" algn="l"/>
                <a:tab pos="2684145" algn="l"/>
              </a:tabLst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tabLst>
                <a:tab pos="1852295" algn="l"/>
                <a:tab pos="2303145" algn="l"/>
                <a:tab pos="339471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sz="2400" b="1" spc="-90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5182361" y="3681857"/>
            <a:ext cx="35248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  <a:tabLst>
                <a:tab pos="832485" algn="l"/>
                <a:tab pos="934719" algn="l"/>
                <a:tab pos="211582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sz="2400" b="1" spc="-19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sz="2400" b="1" spc="-60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850493" y="4413631"/>
            <a:ext cx="5400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sz="2400" b="1" spc="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sz="2400" b="1" spc="-8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05448" y="1200150"/>
            <a:ext cx="8333105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0520" algn="just">
              <a:lnSpc>
                <a:spcPct val="114999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400" b="1" spc="-1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smtClean="0">
                <a:solidFill>
                  <a:srgbClr val="FF0000"/>
                </a:solidFill>
                <a:latin typeface="Cambria"/>
                <a:cs typeface="Cambria"/>
              </a:rPr>
              <a:t>202</a:t>
            </a:r>
            <a:r>
              <a:rPr lang="ru-RU" sz="2400" b="1" spc="-10" dirty="0" smtClean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sz="2400" b="1" spc="-35" smtClean="0">
                <a:solidFill>
                  <a:srgbClr val="FF0000"/>
                </a:solidFill>
                <a:latin typeface="Cambria"/>
                <a:cs typeface="Cambria"/>
              </a:rPr>
              <a:t>года</a:t>
            </a:r>
            <a:r>
              <a:rPr sz="2400" b="1" spc="-35" dirty="0">
                <a:solidFill>
                  <a:srgbClr val="FF0000"/>
                </a:solidFill>
                <a:latin typeface="Cambria"/>
                <a:cs typeface="Cambria"/>
              </a:rPr>
              <a:t>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827" y="218598"/>
            <a:ext cx="8991600" cy="421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lang="ru-RU" sz="2400" spc="13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93726" y="869554"/>
            <a:ext cx="7956550" cy="413125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39065" marR="132715" algn="ctr">
              <a:lnSpc>
                <a:spcPts val="2810"/>
              </a:lnSpc>
              <a:spcBef>
                <a:spcPts val="455"/>
              </a:spcBef>
            </a:pPr>
            <a:r>
              <a:rPr sz="2600" b="1" spc="-1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Итоговые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отметки за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класс по </a:t>
            </a:r>
            <a:r>
              <a:rPr sz="2600" b="1" spc="-2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русскому </a:t>
            </a:r>
            <a:r>
              <a:rPr sz="2600" b="1" spc="-4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языку, </a:t>
            </a:r>
            <a:r>
              <a:rPr sz="2600" b="1" spc="-56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математике</a:t>
            </a:r>
            <a:r>
              <a:rPr sz="2600" b="1" spc="-5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двум</a:t>
            </a:r>
            <a:r>
              <a:rPr sz="2600" b="1" spc="-2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учебным</a:t>
            </a:r>
            <a:r>
              <a:rPr sz="2600" b="1" spc="-3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предметам,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  <a:p>
            <a:pPr marL="454025" marR="445134" indent="-1905" algn="ctr">
              <a:lnSpc>
                <a:spcPts val="2810"/>
              </a:lnSpc>
            </a:pP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сдаваемым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выбору обучающегося,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определяются</a:t>
            </a:r>
            <a:r>
              <a:rPr sz="2600" b="1" spc="-4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среднее</a:t>
            </a:r>
            <a:r>
              <a:rPr sz="2600" b="1" spc="-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арифметическое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610"/>
              </a:lnSpc>
            </a:pPr>
            <a:r>
              <a:rPr sz="2600" b="1" spc="-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годовой</a:t>
            </a:r>
            <a:r>
              <a:rPr sz="2600" b="1" spc="-4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6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экзаменационной</a:t>
            </a:r>
            <a:r>
              <a:rPr sz="2600" b="1" spc="-3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отметок</a:t>
            </a:r>
            <a:r>
              <a:rPr sz="2600" b="1" spc="-5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выпускника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  <a:p>
            <a:pPr marL="311150" marR="303530" algn="ctr">
              <a:lnSpc>
                <a:spcPts val="2810"/>
              </a:lnSpc>
              <a:spcBef>
                <a:spcPts val="195"/>
              </a:spcBef>
            </a:pP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spc="-2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аттестат</a:t>
            </a:r>
            <a:r>
              <a:rPr sz="2600" b="1" spc="-3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целыми</a:t>
            </a:r>
            <a:r>
              <a:rPr sz="2600" b="1" spc="-2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числами</a:t>
            </a:r>
            <a:r>
              <a:rPr sz="2600" b="1" spc="-2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600" b="1" spc="-55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с правилами </a:t>
            </a:r>
            <a:r>
              <a:rPr sz="2600" b="1" spc="-1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математического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3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округления.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  <a:p>
            <a:pPr marL="424815" marR="419100" indent="-1270" algn="ctr">
              <a:lnSpc>
                <a:spcPct val="100000"/>
              </a:lnSpc>
            </a:pPr>
            <a:r>
              <a:rPr sz="2600" b="1" spc="-15" dirty="0" err="1" smtClean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Итоговые</a:t>
            </a:r>
            <a:r>
              <a:rPr sz="2600" b="1" spc="-15" dirty="0" smtClean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отметки по </a:t>
            </a:r>
            <a:r>
              <a:rPr sz="2600" b="1" spc="-1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другим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учебным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предметам</a:t>
            </a:r>
            <a:r>
              <a:rPr sz="2600" b="1" spc="-6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6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  <a:r>
              <a:rPr sz="2600" b="1" spc="-4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годовой </a:t>
            </a:r>
            <a:r>
              <a:rPr sz="2600" b="1" spc="-55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отметки</a:t>
            </a:r>
            <a:r>
              <a:rPr sz="2600" b="1" spc="-6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выпускника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2600" b="1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sz="2600" b="1" spc="-5" dirty="0">
                <a:solidFill>
                  <a:srgbClr val="000713"/>
                </a:solidFill>
                <a:latin typeface="Times New Roman" pitchFamily="18" charset="0"/>
                <a:cs typeface="Times New Roman" pitchFamily="18" charset="0"/>
              </a:rPr>
              <a:t> класс.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12507"/>
            <a:ext cx="8991600" cy="43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spc="-7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spc="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071552"/>
            <a:ext cx="87154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Аттестат об основном общем образовании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отличием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приложение к нему выдаются выпускникам 9 класса, завершившим обучение по образовательным программам основного общего образования, успешно прошедшим государственную итоговую аттестацию (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без учета результатов, полученных при прохождении повторной государственной итоговой аттестации)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имеющим итоговые отметки "отлично" по всем учебным предметам учебного плана, изучавшимся на уровне основного общего образования.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 dirty="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dirty="0" err="1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dirty="0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lang="ru-RU" b="1" spc="-20" dirty="0" smtClean="0">
                <a:solidFill>
                  <a:srgbClr val="404040"/>
                </a:solidFill>
                <a:latin typeface="Georgia"/>
                <a:cs typeface="Georgia"/>
              </a:rPr>
              <a:t>Просвещения </a:t>
            </a:r>
            <a:r>
              <a:rPr sz="1800" b="1" spc="-30" smtClean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smtClean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43400" y="172439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10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spc="-43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1342" y="103123"/>
            <a:ext cx="8032115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0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spc="-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35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spc="-6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8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spc="-2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24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3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762509" y="1428750"/>
            <a:ext cx="33896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  <a:tab pos="1774189" algn="l"/>
                <a:tab pos="2258695" algn="l"/>
              </a:tabLst>
            </a:pP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вие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ния  основном	общем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4367430" y="1428750"/>
            <a:ext cx="45580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00000"/>
              </a:lnSpc>
              <a:spcBef>
                <a:spcPts val="100"/>
              </a:spcBef>
              <a:tabLst>
                <a:tab pos="2524125" algn="l"/>
                <a:tab pos="3107690" algn="l"/>
                <a:tab pos="4197985" algn="l"/>
              </a:tabLst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	</a:t>
            </a:r>
            <a:r>
              <a:rPr sz="2400" b="1" spc="-45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ат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	об 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	-	</a:t>
            </a: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спешное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105409" y="2160269"/>
            <a:ext cx="78187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прохождение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математике),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1000114"/>
            <a:ext cx="8153400" cy="2877583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 err="1" smtClean="0">
                <a:latin typeface="Georgia"/>
                <a:cs typeface="Georgia"/>
              </a:rPr>
              <a:t>Результат</a:t>
            </a:r>
            <a:r>
              <a:rPr sz="2400" b="1" spc="25" dirty="0">
                <a:latin typeface="Georgia"/>
                <a:cs typeface="Georgia"/>
              </a:rPr>
              <a:t>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</a:t>
            </a:r>
            <a:r>
              <a:rPr sz="2400" b="1">
                <a:latin typeface="Georgia"/>
                <a:cs typeface="Georgia"/>
              </a:rPr>
              <a:t>: </a:t>
            </a:r>
            <a:r>
              <a:rPr lang="ru-RU" sz="2400" b="1" dirty="0" smtClean="0">
                <a:solidFill>
                  <a:srgbClr val="FF0000"/>
                </a:solidFill>
                <a:latin typeface="Georgia"/>
                <a:cs typeface="Georgia"/>
              </a:rPr>
              <a:t>14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 февраля </a:t>
            </a:r>
            <a:r>
              <a:rPr sz="2400" b="1" spc="215" smtClean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24г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13</a:t>
            </a:r>
            <a:r>
              <a:rPr lang="ru-RU" sz="2400" b="1" spc="-25" dirty="0" smtClean="0">
                <a:latin typeface="Georgia"/>
                <a:cs typeface="Georgia"/>
              </a:rPr>
              <a:t>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марта и 15 апреля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9663" y="161595"/>
            <a:ext cx="69341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0" spc="-10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3400" spc="-2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</a:t>
            </a:r>
            <a:r>
              <a:rPr sz="3400" spc="-1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06095" y="872744"/>
            <a:ext cx="8201659" cy="1444626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2240" marR="139700" algn="ctr">
              <a:spcBef>
                <a:spcPts val="600"/>
              </a:spcBef>
            </a:pPr>
            <a:r>
              <a:rPr sz="2800" spc="5" dirty="0">
                <a:latin typeface="Georgia"/>
                <a:cs typeface="Georgia"/>
              </a:rPr>
              <a:t>Для </a:t>
            </a:r>
            <a:r>
              <a:rPr sz="2800" spc="175" dirty="0">
                <a:latin typeface="Georgia"/>
                <a:cs typeface="Georgia"/>
              </a:rPr>
              <a:t>участия </a:t>
            </a:r>
            <a:r>
              <a:rPr sz="2800" spc="295" dirty="0">
                <a:latin typeface="Georgia"/>
                <a:cs typeface="Georgia"/>
              </a:rPr>
              <a:t>в </a:t>
            </a:r>
            <a:r>
              <a:rPr lang="ru-RU" sz="2800" spc="170" dirty="0" smtClean="0">
                <a:latin typeface="Georgia"/>
                <a:cs typeface="Georgia"/>
              </a:rPr>
              <a:t>О</a:t>
            </a:r>
            <a:r>
              <a:rPr sz="2800" spc="170" dirty="0" smtClean="0">
                <a:latin typeface="Georgia"/>
                <a:cs typeface="Georgia"/>
              </a:rPr>
              <a:t>ГЭ </a:t>
            </a:r>
            <a:r>
              <a:rPr sz="2800" spc="150" dirty="0">
                <a:latin typeface="Georgia"/>
                <a:cs typeface="Georgia"/>
              </a:rPr>
              <a:t>обучающемуся  </a:t>
            </a:r>
            <a:r>
              <a:rPr sz="2800" spc="114" dirty="0" err="1">
                <a:latin typeface="Georgia"/>
                <a:cs typeface="Georgia"/>
              </a:rPr>
              <a:t>необходимо</a:t>
            </a:r>
            <a:r>
              <a:rPr sz="2800" spc="254" dirty="0">
                <a:latin typeface="Georgia"/>
                <a:cs typeface="Georgia"/>
              </a:rPr>
              <a:t> </a:t>
            </a:r>
            <a:r>
              <a:rPr sz="2800" spc="295" dirty="0" smtClean="0">
                <a:latin typeface="Georgia"/>
                <a:cs typeface="Georgia"/>
              </a:rPr>
              <a:t>в</a:t>
            </a:r>
            <a:endParaRPr sz="2800" dirty="0">
              <a:latin typeface="Georgia"/>
              <a:cs typeface="Georgia"/>
            </a:endParaRPr>
          </a:p>
          <a:p>
            <a:pPr algn="ctr">
              <a:spcBef>
                <a:spcPts val="600"/>
              </a:spcBef>
            </a:pPr>
            <a:r>
              <a:rPr sz="2800" b="1" spc="-35" dirty="0">
                <a:latin typeface="Georgia"/>
                <a:cs typeface="Georgia"/>
              </a:rPr>
              <a:t>СРОК </a:t>
            </a:r>
            <a:r>
              <a:rPr sz="2800" b="1" spc="35" dirty="0">
                <a:latin typeface="Georgia"/>
                <a:cs typeface="Georgia"/>
              </a:rPr>
              <a:t>ДО </a:t>
            </a:r>
            <a:r>
              <a:rPr sz="2800" b="1" spc="610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800" b="1" spc="610" dirty="0">
                <a:latin typeface="Georgia"/>
                <a:cs typeface="Georgia"/>
              </a:rPr>
              <a:t> </a:t>
            </a:r>
            <a:r>
              <a:rPr lang="ru-RU" sz="2800" b="1" spc="-135" dirty="0" smtClean="0">
                <a:latin typeface="Georgia"/>
                <a:cs typeface="Georgia"/>
              </a:rPr>
              <a:t>МАРТА</a:t>
            </a:r>
            <a:r>
              <a:rPr sz="2800" b="1" spc="-135" smtClean="0">
                <a:latin typeface="Georgia"/>
                <a:cs typeface="Georgia"/>
              </a:rPr>
              <a:t> </a:t>
            </a:r>
            <a:r>
              <a:rPr sz="2800" b="1" spc="-20" smtClean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4</a:t>
            </a:r>
            <a:r>
              <a:rPr sz="2800" b="1" spc="195" smtClean="0">
                <a:latin typeface="Georgia"/>
                <a:cs typeface="Georgia"/>
              </a:rPr>
              <a:t> </a:t>
            </a:r>
            <a:r>
              <a:rPr sz="2800" b="1" spc="-15" dirty="0" smtClean="0">
                <a:latin typeface="Georgia"/>
                <a:cs typeface="Georgia"/>
              </a:rPr>
              <a:t>ГОДА</a:t>
            </a:r>
            <a:r>
              <a:rPr lang="ru-RU" sz="2800" b="1" spc="-15" dirty="0" smtClean="0">
                <a:latin typeface="Georgia"/>
                <a:cs typeface="Georgia"/>
              </a:rPr>
              <a:t> 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2450" y="84010"/>
            <a:ext cx="66294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45" dirty="0" smtClean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4400" spc="-50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4400" spc="-3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39875" y="2315174"/>
            <a:ext cx="4488180" cy="1908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8"/>
          <p:cNvSpPr/>
          <p:nvPr/>
        </p:nvSpPr>
        <p:spPr>
          <a:xfrm>
            <a:off x="187944" y="2341844"/>
            <a:ext cx="4392930" cy="1814830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9"/>
          <p:cNvSpPr txBox="1"/>
          <p:nvPr/>
        </p:nvSpPr>
        <p:spPr>
          <a:xfrm>
            <a:off x="355471" y="2577125"/>
            <a:ext cx="363410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sz="24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dirty="0" smtClean="0">
                <a:latin typeface="Trebuchet MS"/>
                <a:cs typeface="Trebuchet MS"/>
              </a:rPr>
              <a:t>Пишет заявление на экзамен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sz="2000"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4748451" y="2309078"/>
            <a:ext cx="4343399" cy="19141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1"/>
          <p:cNvSpPr/>
          <p:nvPr/>
        </p:nvSpPr>
        <p:spPr>
          <a:xfrm>
            <a:off x="4781980" y="2309078"/>
            <a:ext cx="4032504" cy="1822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2"/>
          <p:cNvSpPr/>
          <p:nvPr/>
        </p:nvSpPr>
        <p:spPr>
          <a:xfrm>
            <a:off x="4796457" y="2335749"/>
            <a:ext cx="4248531" cy="1820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3"/>
          <p:cNvSpPr/>
          <p:nvPr/>
        </p:nvSpPr>
        <p:spPr>
          <a:xfrm>
            <a:off x="4796457" y="2335749"/>
            <a:ext cx="4248785" cy="1821180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4"/>
          <p:cNvSpPr txBox="1"/>
          <p:nvPr/>
        </p:nvSpPr>
        <p:spPr>
          <a:xfrm>
            <a:off x="4964986" y="2391197"/>
            <a:ext cx="3393228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6040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29" dirty="0" err="1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sz="2400" b="1" u="heavy" spc="-229" dirty="0" smtClean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lang="ru-RU" sz="2000" b="1" i="1" spc="-125" dirty="0" smtClean="0">
                <a:latin typeface="Trebuchet MS"/>
                <a:cs typeface="Trebuchet MS"/>
              </a:rPr>
              <a:t>подписывает заявление участника, либо пишет его , как законный представитель </a:t>
            </a:r>
            <a:endParaRPr sz="2000" dirty="0" smtClean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1107996"/>
          </a:xfrm>
        </p:spPr>
        <p:txBody>
          <a:bodyPr/>
          <a:lstStyle/>
          <a:p>
            <a:r>
              <a:rPr lang="ru-RU" dirty="0" smtClean="0"/>
              <a:t>ГИА в форме </a:t>
            </a:r>
            <a:r>
              <a:rPr lang="ru-RU" dirty="0" smtClean="0"/>
              <a:t>ОГЭ  </a:t>
            </a:r>
            <a:r>
              <a:rPr lang="ru-RU" dirty="0" smtClean="0"/>
              <a:t>включает в себя 4 экзамена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28596" y="1214428"/>
            <a:ext cx="3977640" cy="2215991"/>
          </a:xfrm>
        </p:spPr>
        <p:txBody>
          <a:bodyPr/>
          <a:lstStyle/>
          <a:p>
            <a:r>
              <a:rPr lang="ru-RU" sz="4800" b="1" dirty="0" smtClean="0"/>
              <a:t>РУССКИЙ ЯЗЫК </a:t>
            </a:r>
          </a:p>
          <a:p>
            <a:r>
              <a:rPr lang="ru-RU" sz="4800" b="1" dirty="0" smtClean="0"/>
              <a:t>МАТЕМАТИКА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429124" y="1142991"/>
            <a:ext cx="4257676" cy="646330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B0F0"/>
                </a:solidFill>
              </a:rPr>
              <a:t>ПРЕДМЕТЫ ПО ВЫБОРУ </a:t>
            </a:r>
            <a:r>
              <a:rPr lang="ru-RU" sz="2000" b="1" dirty="0" smtClean="0"/>
              <a:t>:</a:t>
            </a:r>
          </a:p>
          <a:p>
            <a:r>
              <a:rPr lang="ru-RU" sz="2000" b="1" dirty="0" smtClean="0"/>
              <a:t>Биология</a:t>
            </a:r>
          </a:p>
          <a:p>
            <a:r>
              <a:rPr lang="ru-RU" sz="2000" b="1" dirty="0" smtClean="0"/>
              <a:t>География</a:t>
            </a:r>
          </a:p>
          <a:p>
            <a:r>
              <a:rPr lang="ru-RU" sz="2000" b="1" dirty="0" smtClean="0"/>
              <a:t>Иностранные языки(английский, испанский, немецкий , французский яз)</a:t>
            </a:r>
          </a:p>
          <a:p>
            <a:r>
              <a:rPr lang="ru-RU" sz="2000" b="1" dirty="0" smtClean="0"/>
              <a:t>Информатика</a:t>
            </a:r>
          </a:p>
          <a:p>
            <a:r>
              <a:rPr lang="ru-RU" sz="2000" b="1" dirty="0" smtClean="0"/>
              <a:t>История</a:t>
            </a:r>
          </a:p>
          <a:p>
            <a:r>
              <a:rPr lang="ru-RU" sz="2000" b="1" dirty="0" smtClean="0"/>
              <a:t>Литература</a:t>
            </a:r>
          </a:p>
          <a:p>
            <a:r>
              <a:rPr lang="ru-RU" sz="2000" b="1" dirty="0" smtClean="0"/>
              <a:t>Обществознание</a:t>
            </a:r>
          </a:p>
          <a:p>
            <a:r>
              <a:rPr lang="ru-RU" sz="2000" b="1" dirty="0" smtClean="0"/>
              <a:t>Физика</a:t>
            </a:r>
          </a:p>
          <a:p>
            <a:r>
              <a:rPr lang="ru-RU" sz="2000" b="1" dirty="0" smtClean="0"/>
              <a:t>Химия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3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 err="1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lang="ru-RU" sz="3600" b="1" spc="15" dirty="0" smtClean="0">
                <a:latin typeface="Georgia"/>
                <a:cs typeface="Georgia"/>
              </a:rPr>
              <a:t>О</a:t>
            </a:r>
            <a:r>
              <a:rPr sz="3600" b="1" spc="15" dirty="0" smtClean="0">
                <a:latin typeface="Georgia"/>
                <a:cs typeface="Georgia"/>
              </a:rPr>
              <a:t>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9068" y="63246"/>
            <a:ext cx="544393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132" y="1642795"/>
            <a:ext cx="2019856" cy="902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8" name="object 8"/>
          <p:cNvSpPr/>
          <p:nvPr/>
        </p:nvSpPr>
        <p:spPr>
          <a:xfrm>
            <a:off x="945628" y="1610790"/>
            <a:ext cx="1393588" cy="8824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9"/>
          <p:cNvSpPr/>
          <p:nvPr/>
        </p:nvSpPr>
        <p:spPr>
          <a:xfrm>
            <a:off x="453808" y="1670353"/>
            <a:ext cx="1960974" cy="8365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10"/>
          <p:cNvSpPr/>
          <p:nvPr/>
        </p:nvSpPr>
        <p:spPr>
          <a:xfrm>
            <a:off x="453808" y="1670353"/>
            <a:ext cx="1961006" cy="836579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11"/>
          <p:cNvSpPr txBox="1"/>
          <p:nvPr/>
        </p:nvSpPr>
        <p:spPr>
          <a:xfrm>
            <a:off x="493953" y="1712898"/>
            <a:ext cx="18806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6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35" dirty="0" smtClean="0">
                <a:latin typeface="Trebuchet MS"/>
                <a:cs typeface="Trebuchet MS"/>
              </a:rPr>
              <a:t>(</a:t>
            </a:r>
            <a:r>
              <a:rPr lang="ru-RU" sz="1600" b="1" i="1" spc="-135" dirty="0" smtClean="0">
                <a:latin typeface="Trebuchet MS"/>
                <a:cs typeface="Trebuchet MS"/>
              </a:rPr>
              <a:t>апрель-май</a:t>
            </a:r>
            <a:r>
              <a:rPr sz="1600" b="1" i="1" spc="-135" dirty="0" smtClean="0">
                <a:latin typeface="Trebuchet MS"/>
                <a:cs typeface="Trebuchet MS"/>
              </a:rPr>
              <a:t>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70688" y="1682237"/>
            <a:ext cx="2013273" cy="874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3"/>
          <p:cNvSpPr/>
          <p:nvPr/>
        </p:nvSpPr>
        <p:spPr>
          <a:xfrm>
            <a:off x="4110767" y="1630420"/>
            <a:ext cx="1308957" cy="8824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4"/>
          <p:cNvSpPr/>
          <p:nvPr/>
        </p:nvSpPr>
        <p:spPr>
          <a:xfrm>
            <a:off x="3517552" y="1709795"/>
            <a:ext cx="1954971" cy="8080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" name="object 15"/>
          <p:cNvSpPr/>
          <p:nvPr/>
        </p:nvSpPr>
        <p:spPr>
          <a:xfrm>
            <a:off x="3517552" y="1709796"/>
            <a:ext cx="1955128" cy="8084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6" name="object 16"/>
          <p:cNvSpPr txBox="1"/>
          <p:nvPr/>
        </p:nvSpPr>
        <p:spPr>
          <a:xfrm>
            <a:off x="4014170" y="1724600"/>
            <a:ext cx="96189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b="1" i="1" spc="-125" dirty="0">
                <a:latin typeface="Trebuchet MS"/>
                <a:cs typeface="Trebuchet MS"/>
              </a:rPr>
              <a:t>(май-июль)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58341" y="1731485"/>
            <a:ext cx="2019856" cy="829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8" name="object 18"/>
          <p:cNvSpPr/>
          <p:nvPr/>
        </p:nvSpPr>
        <p:spPr>
          <a:xfrm>
            <a:off x="6633019" y="1770016"/>
            <a:ext cx="1966256" cy="721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9" name="object 19"/>
          <p:cNvSpPr/>
          <p:nvPr/>
        </p:nvSpPr>
        <p:spPr>
          <a:xfrm>
            <a:off x="6605966" y="1753776"/>
            <a:ext cx="1960927" cy="7752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20"/>
          <p:cNvSpPr/>
          <p:nvPr/>
        </p:nvSpPr>
        <p:spPr>
          <a:xfrm>
            <a:off x="6605967" y="1753793"/>
            <a:ext cx="1961006" cy="775448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21"/>
          <p:cNvSpPr txBox="1"/>
          <p:nvPr/>
        </p:nvSpPr>
        <p:spPr>
          <a:xfrm>
            <a:off x="6736654" y="1777752"/>
            <a:ext cx="16632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40" dirty="0">
                <a:latin typeface="Trebuchet MS"/>
                <a:cs typeface="Trebuchet MS"/>
              </a:rPr>
              <a:t>(сентябрь)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1273695" y="2876550"/>
            <a:ext cx="7404734" cy="1570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2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2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2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2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2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endParaRPr lang="ru-RU" sz="2200" b="1" spc="-5" dirty="0" smtClean="0">
              <a:solidFill>
                <a:srgbClr val="000713"/>
              </a:solidFill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200" b="1" spc="-4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200" b="1" spc="-60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2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2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Проект расписания ОГЭ 2024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основной период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5364694"/>
              </p:ext>
            </p:extLst>
          </p:nvPr>
        </p:nvGraphicFramePr>
        <p:xfrm>
          <a:off x="357158" y="1000114"/>
          <a:ext cx="8501122" cy="32784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7584"/>
                <a:gridCol w="6123538"/>
              </a:tblGrid>
              <a:tr h="304127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24 мая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История. физика, биология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30 мая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Обществознание, информатика, география, химия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2,3 июня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Иностранный язык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6 июня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Русский язык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67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9 июня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8724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14 июня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Литература, физика, информатика,</a:t>
                      </a:r>
                      <a:r>
                        <a:rPr lang="ru-RU" sz="1800" baseline="0" dirty="0" smtClean="0">
                          <a:latin typeface="Times New Roman"/>
                          <a:cs typeface="Times New Roman"/>
                        </a:rPr>
                        <a:t> география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548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17 июня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Обществознание. Биология, химия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3573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РЕЗЕРВ</a:t>
                      </a:r>
                      <a:endParaRPr sz="1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sz="18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38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26 июня</a:t>
                      </a: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27 июня</a:t>
                      </a:r>
                    </a:p>
                    <a:p>
                      <a:pPr marL="60960">
                        <a:lnSpc>
                          <a:spcPts val="1630"/>
                        </a:lnSpc>
                      </a:pPr>
                      <a:endParaRPr lang="ru-RU" sz="1800" dirty="0" smtClean="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28 июня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Русский язык</a:t>
                      </a:r>
                    </a:p>
                    <a:p>
                      <a:pPr marL="438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Все предметы кроме русского и математики</a:t>
                      </a:r>
                    </a:p>
                    <a:p>
                      <a:pPr marL="438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spc="-12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spc="-36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7296530"/>
              </p:ext>
            </p:extLst>
          </p:nvPr>
        </p:nvGraphicFramePr>
        <p:xfrm>
          <a:off x="0" y="858595"/>
          <a:ext cx="9143999" cy="418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7368"/>
                <a:gridCol w="4256631"/>
              </a:tblGrid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2645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(кроме раздела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2649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(раздел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dcmitype/"/>
    <ds:schemaRef ds:uri="4c48e722-e5ee-4bb4-abb8-2d4075f5b3da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983</Words>
  <Application>Microsoft Office PowerPoint</Application>
  <PresentationFormat>Экран (16:9)</PresentationFormat>
  <Paragraphs>185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Слайд 1</vt:lpstr>
      <vt:lpstr> Приказ Минпросвещения России и Рособрнадзора</vt:lpstr>
      <vt:lpstr>Слайд 3</vt:lpstr>
      <vt:lpstr> ИТОГОВОЕ СОБЕСЕДОВАНИЕ:</vt:lpstr>
      <vt:lpstr>РЕГИСТРАЦИЯ НА ОГЭ</vt:lpstr>
      <vt:lpstr>ГИА в форме ОГЭ  включает в себя 4 экзамена</vt:lpstr>
      <vt:lpstr>РАСПИСАНИЕ ОГЭ</vt:lpstr>
      <vt:lpstr>Проект расписания ОГЭ 2024 основной период</vt:lpstr>
      <vt:lpstr> ВРЕМЯ НАПИСАНИЯ ЭКЗАМЕНОВ: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ИТОГОВЫЕ ОТМЕТКИ</vt:lpstr>
      <vt:lpstr> Аттестат с отличием</vt:lpstr>
      <vt:lpstr> САЙТЫ В ПОМОЩЬ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User</cp:lastModifiedBy>
  <cp:revision>87</cp:revision>
  <dcterms:created xsi:type="dcterms:W3CDTF">2019-10-15T10:38:01Z</dcterms:created>
  <dcterms:modified xsi:type="dcterms:W3CDTF">2023-10-26T05:32:46Z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